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77" r:id="rId6"/>
    <p:sldId id="258" r:id="rId7"/>
    <p:sldId id="290" r:id="rId8"/>
    <p:sldId id="305" r:id="rId9"/>
    <p:sldId id="306" r:id="rId10"/>
    <p:sldId id="264" r:id="rId11"/>
    <p:sldId id="307" r:id="rId12"/>
    <p:sldId id="293" r:id="rId13"/>
    <p:sldId id="295" r:id="rId14"/>
    <p:sldId id="308" r:id="rId15"/>
    <p:sldId id="3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0" autoAdjust="0"/>
    <p:restoredTop sz="93204" autoAdjust="0"/>
  </p:normalViewPr>
  <p:slideViewPr>
    <p:cSldViewPr snapToGrid="0">
      <p:cViewPr varScale="1">
        <p:scale>
          <a:sx n="65" d="100"/>
          <a:sy n="65" d="100"/>
        </p:scale>
        <p:origin x="1092" y="6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8/5/2024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8/5/2024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011743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399765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Clustering algorithms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272980" cy="578728"/>
          </a:xfrm>
        </p:spPr>
        <p:txBody>
          <a:bodyPr>
            <a:normAutofit fontScale="90000"/>
          </a:bodyPr>
          <a:lstStyle/>
          <a:p>
            <a:r>
              <a:rPr lang="en-US" dirty="0" err="1"/>
              <a:t>Hierarchial</a:t>
            </a:r>
            <a:r>
              <a:rPr lang="en-US" dirty="0"/>
              <a:t> Based</a:t>
            </a:r>
            <a:r>
              <a:rPr lang="en-US" b="0" i="0" dirty="0">
                <a:solidFill>
                  <a:srgbClr val="0A0A23"/>
                </a:solidFill>
                <a:effectLst/>
                <a:highlight>
                  <a:srgbClr val="FFFFFF"/>
                </a:highlight>
                <a:latin typeface="Lato" panose="020F0502020204030203" pitchFamily="34" charset="0"/>
              </a:rPr>
              <a:t> </a:t>
            </a:r>
            <a:br>
              <a:rPr lang="en-US" b="0" i="0" dirty="0">
                <a:solidFill>
                  <a:srgbClr val="0A0A23"/>
                </a:solidFill>
                <a:effectLst/>
                <a:highlight>
                  <a:srgbClr val="FFFFFF"/>
                </a:highlight>
                <a:latin typeface="Lato" panose="020F0502020204030203" pitchFamily="34" charset="0"/>
              </a:rPr>
            </a:br>
            <a:br>
              <a:rPr lang="en-US" b="0" i="0" dirty="0">
                <a:solidFill>
                  <a:srgbClr val="0A0A23"/>
                </a:solidFill>
                <a:effectLst/>
                <a:highlight>
                  <a:srgbClr val="FFFFFF"/>
                </a:highlight>
                <a:latin typeface="Lato" panose="020F0502020204030203" pitchFamily="34" charset="0"/>
              </a:rPr>
            </a:br>
            <a:r>
              <a:rPr lang="en-US" sz="1800" b="0" i="0" dirty="0">
                <a:solidFill>
                  <a:srgbClr val="0A0A23"/>
                </a:solidFill>
                <a:effectLst/>
                <a:latin typeface="Lato" panose="020F0502020204030203" pitchFamily="34" charset="0"/>
              </a:rPr>
              <a:t>builds a tree of clusters so everything is organized</a:t>
            </a:r>
            <a:br>
              <a:rPr lang="en-US" b="0" i="0" dirty="0">
                <a:solidFill>
                  <a:srgbClr val="0A0A23"/>
                </a:solidFill>
                <a:effectLst/>
                <a:latin typeface="Lato" panose="020F0502020204030203" pitchFamily="34" charset="0"/>
              </a:rPr>
            </a:br>
            <a:r>
              <a:rPr lang="en-US" sz="1300" b="0" i="0" dirty="0">
                <a:solidFill>
                  <a:schemeClr val="tx1"/>
                </a:solidFill>
                <a:effectLst/>
                <a:latin typeface="Verdana" panose="020B0604030504040204" pitchFamily="34" charset="0"/>
              </a:rPr>
              <a:t>between the clusters.</a:t>
            </a:r>
            <a:br>
              <a:rPr lang="en-US" sz="1300" b="0" i="0" dirty="0">
                <a:solidFill>
                  <a:schemeClr val="tx1"/>
                </a:solidFill>
                <a:effectLst/>
                <a:latin typeface="Verdana" panose="020B0604030504040204" pitchFamily="34" charset="0"/>
              </a:rPr>
            </a:br>
            <a:br>
              <a:rPr lang="en-US" sz="1300" b="0" i="0" dirty="0">
                <a:solidFill>
                  <a:schemeClr val="tx1"/>
                </a:solidFill>
                <a:effectLst/>
                <a:latin typeface="Verdana" panose="020B0604030504040204" pitchFamily="34" charset="0"/>
              </a:rPr>
            </a:br>
            <a:r>
              <a:rPr lang="en-US" sz="1800" b="0" i="0" cap="none" dirty="0">
                <a:solidFill>
                  <a:srgbClr val="000000"/>
                </a:solidFill>
                <a:effectLst/>
                <a:latin typeface="Lato" panose="020F0502020204030203" pitchFamily="34" charset="0"/>
                <a:ea typeface="Lato" panose="020F0502020204030203" pitchFamily="34" charset="0"/>
                <a:cs typeface="Lato" panose="020F0502020204030203" pitchFamily="34" charset="0"/>
              </a:rPr>
              <a:t>The 'ward' method is used to calculate the distances between the clusters. It minimizes the variance of the distances between the clusters being merged. </a:t>
            </a:r>
            <a:r>
              <a:rPr lang="en-US" sz="1800" b="0" i="0" cap="none" dirty="0">
                <a:solidFill>
                  <a:schemeClr val="tx1"/>
                </a:solidFill>
                <a:effectLst/>
                <a:latin typeface="Lato" panose="020F0502020204030203" pitchFamily="34" charset="0"/>
                <a:ea typeface="Lato" panose="020F0502020204030203" pitchFamily="34" charset="0"/>
                <a:cs typeface="Lato" panose="020F0502020204030203" pitchFamily="34" charset="0"/>
              </a:rPr>
              <a:t> </a:t>
            </a:r>
            <a:br>
              <a:rPr lang="en-US" sz="1800" b="0" dirty="0">
                <a:solidFill>
                  <a:schemeClr val="tx1"/>
                </a:solidFill>
                <a:latin typeface="Lato" panose="020F0502020204030203" pitchFamily="34" charset="0"/>
                <a:ea typeface="Lato" panose="020F0502020204030203" pitchFamily="34" charset="0"/>
                <a:cs typeface="Lato" panose="020F0502020204030203" pitchFamily="34" charset="0"/>
              </a:rPr>
            </a:br>
            <a:r>
              <a:rPr lang="en-US" sz="1800" b="0" cap="none" dirty="0">
                <a:solidFill>
                  <a:schemeClr val="tx1"/>
                </a:solidFill>
                <a:latin typeface="Lato" panose="020F0502020204030203" pitchFamily="34" charset="0"/>
                <a:ea typeface="Lato" panose="020F0502020204030203" pitchFamily="34" charset="0"/>
                <a:cs typeface="Lato" panose="020F0502020204030203" pitchFamily="34" charset="0"/>
              </a:rPr>
              <a:t>Dendrogram shows the hierarchical relationship .</a:t>
            </a:r>
            <a:br>
              <a:rPr lang="en-US" sz="1800" b="0" i="0" dirty="0">
                <a:solidFill>
                  <a:srgbClr val="0A0A23"/>
                </a:solidFill>
                <a:effectLst/>
                <a:latin typeface="Lato" panose="020F0502020204030203" pitchFamily="34" charset="0"/>
                <a:ea typeface="Lato" panose="020F0502020204030203" pitchFamily="34" charset="0"/>
                <a:cs typeface="Lato" panose="020F0502020204030203" pitchFamily="34" charset="0"/>
              </a:rPr>
            </a:br>
            <a:endParaRPr lang="en-US" sz="1800" b="0" dirty="0">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4" name="Content Placeholder 3">
            <a:extLst>
              <a:ext uri="{FF2B5EF4-FFF2-40B4-BE49-F238E27FC236}">
                <a16:creationId xmlns:a16="http://schemas.microsoft.com/office/drawing/2014/main" id="{2BB5DE15-C760-6D1A-F1F8-C434BC5660FB}"/>
              </a:ext>
            </a:extLst>
          </p:cNvPr>
          <p:cNvSpPr>
            <a:spLocks noGrp="1"/>
          </p:cNvSpPr>
          <p:nvPr>
            <p:ph sz="half" idx="14"/>
          </p:nvPr>
        </p:nvSpPr>
        <p:spPr>
          <a:xfrm>
            <a:off x="762001" y="3613356"/>
            <a:ext cx="6715431" cy="2741724"/>
          </a:xfrm>
        </p:spPr>
        <p:txBody>
          <a:bodyPr>
            <a:normAutofit/>
          </a:bodyPr>
          <a:lstStyle/>
          <a:p>
            <a:r>
              <a:rPr lang="en-US" dirty="0"/>
              <a:t>Agglomerative Clustering</a:t>
            </a:r>
          </a:p>
          <a:p>
            <a:r>
              <a:rPr lang="en-US" b="0" i="0" dirty="0">
                <a:solidFill>
                  <a:srgbClr val="000000"/>
                </a:solidFill>
                <a:effectLst/>
                <a:latin typeface="Verdana" panose="020B0604030504040204" pitchFamily="34" charset="0"/>
              </a:rPr>
              <a:t>It is a bottom-up approach that produces a dendrogram.</a:t>
            </a:r>
            <a:endParaRPr lang="en-US" dirty="0"/>
          </a:p>
          <a:p>
            <a:endParaRPr lang="en-US" dirty="0">
              <a:solidFill>
                <a:schemeClr val="tx1"/>
              </a:solidFill>
              <a:latin typeface="Verdana" panose="020B0604030504040204" pitchFamily="34" charset="0"/>
            </a:endParaRPr>
          </a:p>
        </p:txBody>
      </p:sp>
      <p:pic>
        <p:nvPicPr>
          <p:cNvPr id="5122" name="Picture 2" descr="Steps for agglomerative clustering pictorial">
            <a:extLst>
              <a:ext uri="{FF2B5EF4-FFF2-40B4-BE49-F238E27FC236}">
                <a16:creationId xmlns:a16="http://schemas.microsoft.com/office/drawing/2014/main" id="{A408F828-9F6A-CA6D-5E09-F289CFBE5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646" y="2918070"/>
            <a:ext cx="4595045" cy="3802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174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114A239-8A86-B196-2A9D-75FBDC96DC41}"/>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4" name="Content Placeholder 3">
            <a:extLst>
              <a:ext uri="{FF2B5EF4-FFF2-40B4-BE49-F238E27FC236}">
                <a16:creationId xmlns:a16="http://schemas.microsoft.com/office/drawing/2014/main" id="{73E24A10-A964-2E23-E083-56D09E56A2E5}"/>
              </a:ext>
            </a:extLst>
          </p:cNvPr>
          <p:cNvSpPr>
            <a:spLocks noGrp="1"/>
          </p:cNvSpPr>
          <p:nvPr>
            <p:ph sz="half" idx="14"/>
          </p:nvPr>
        </p:nvSpPr>
        <p:spPr>
          <a:xfrm>
            <a:off x="177784" y="223152"/>
            <a:ext cx="6532660" cy="5777968"/>
          </a:xfrm>
        </p:spPr>
        <p:txBody>
          <a:bodyPr/>
          <a:lstStyle/>
          <a:p>
            <a:r>
              <a:rPr lang="en-US" dirty="0"/>
              <a:t>Divisive Clustering</a:t>
            </a:r>
          </a:p>
          <a:p>
            <a:r>
              <a:rPr lang="en-US" b="0" i="0" dirty="0">
                <a:solidFill>
                  <a:schemeClr val="tx1"/>
                </a:solidFill>
                <a:effectLst/>
                <a:latin typeface="Verdana" panose="020B0604030504040204" pitchFamily="34" charset="0"/>
              </a:rPr>
              <a:t>It is a top-down approach.</a:t>
            </a:r>
          </a:p>
          <a:p>
            <a:endParaRPr lang="en-US" dirty="0"/>
          </a:p>
        </p:txBody>
      </p:sp>
      <p:pic>
        <p:nvPicPr>
          <p:cNvPr id="6146" name="Picture 2" descr="Divisive clustering">
            <a:extLst>
              <a:ext uri="{FF2B5EF4-FFF2-40B4-BE49-F238E27FC236}">
                <a16:creationId xmlns:a16="http://schemas.microsoft.com/office/drawing/2014/main" id="{1C32BEA5-48C1-99D8-A5AE-A32541768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752" y="1260740"/>
            <a:ext cx="6710069" cy="509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947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815F32-F6DE-A71B-D68E-AC9BBD7C1CCC}"/>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4" name="Content Placeholder 3">
            <a:extLst>
              <a:ext uri="{FF2B5EF4-FFF2-40B4-BE49-F238E27FC236}">
                <a16:creationId xmlns:a16="http://schemas.microsoft.com/office/drawing/2014/main" id="{3D2E42A9-3258-ADE5-E5AE-762702E0F736}"/>
              </a:ext>
            </a:extLst>
          </p:cNvPr>
          <p:cNvSpPr>
            <a:spLocks noGrp="1"/>
          </p:cNvSpPr>
          <p:nvPr>
            <p:ph sz="half" idx="14"/>
          </p:nvPr>
        </p:nvSpPr>
        <p:spPr>
          <a:xfrm>
            <a:off x="762001" y="648929"/>
            <a:ext cx="6597372" cy="5706151"/>
          </a:xfrm>
        </p:spPr>
        <p:txBody>
          <a:bodyPr/>
          <a:lstStyle/>
          <a:p>
            <a:r>
              <a:rPr lang="en-US" sz="2000" b="1" i="0" dirty="0">
                <a:effectLst/>
                <a:latin typeface="Nunito" pitchFamily="2" charset="0"/>
              </a:rPr>
              <a:t>Balanced Iterative Reducing and Clustering using Hierarchies (BIRCH) </a:t>
            </a:r>
            <a:endParaRPr lang="en-US" sz="2000" b="0" i="0" dirty="0">
              <a:effectLst/>
              <a:latin typeface="Nunito" pitchFamily="2" charset="0"/>
            </a:endParaRPr>
          </a:p>
          <a:p>
            <a:r>
              <a:rPr lang="en-US" sz="2000" b="1" i="0" dirty="0">
                <a:solidFill>
                  <a:schemeClr val="tx1"/>
                </a:solidFill>
                <a:effectLst/>
                <a:latin typeface="Nunito" pitchFamily="2" charset="0"/>
              </a:rPr>
              <a:t>Balanced Iterative Reducing and Clustering using Hierarchies (BIRCH) </a:t>
            </a:r>
            <a:r>
              <a:rPr lang="en-US" sz="2000" b="0" i="0" dirty="0">
                <a:solidFill>
                  <a:schemeClr val="tx1"/>
                </a:solidFill>
                <a:effectLst/>
                <a:latin typeface="Nunito" pitchFamily="2" charset="0"/>
              </a:rPr>
              <a:t>is a clustering algorithm that can cluster large datasets by first generating a small and compact summary of the large dataset that retains as much information as possible. This smaller summary is then clustered instead of clustering the larger dataset.</a:t>
            </a:r>
          </a:p>
          <a:p>
            <a:r>
              <a:rPr lang="en-US" sz="2000" dirty="0">
                <a:solidFill>
                  <a:schemeClr val="tx1"/>
                </a:solidFill>
                <a:latin typeface="Nunito" pitchFamily="2" charset="0"/>
              </a:rPr>
              <a:t>Based on factors such as Cluster feature.</a:t>
            </a:r>
            <a:endParaRPr lang="en-US" sz="2000" dirty="0">
              <a:solidFill>
                <a:schemeClr val="tx1"/>
              </a:solidFill>
            </a:endParaRPr>
          </a:p>
        </p:txBody>
      </p:sp>
    </p:spTree>
    <p:extLst>
      <p:ext uri="{BB962C8B-B14F-4D97-AF65-F5344CB8AC3E}">
        <p14:creationId xmlns:p14="http://schemas.microsoft.com/office/powerpoint/2010/main" val="337851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a:bodyPr>
          <a:lstStyle/>
          <a:p>
            <a:r>
              <a:rPr lang="en-US" dirty="0"/>
              <a:t>Introduction</a:t>
            </a:r>
          </a:p>
          <a:p>
            <a:r>
              <a:rPr lang="en-US" dirty="0"/>
              <a:t>Types</a:t>
            </a:r>
          </a:p>
          <a:p>
            <a:r>
              <a:rPr lang="en-US" dirty="0"/>
              <a:t>Top clustering algorithms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sz="1600" b="0" i="0" dirty="0">
                <a:solidFill>
                  <a:srgbClr val="0A0A23"/>
                </a:solidFill>
                <a:effectLst/>
                <a:highlight>
                  <a:srgbClr val="FFFFFF"/>
                </a:highlight>
                <a:latin typeface="Arial Nova" panose="020B0504020202020204" pitchFamily="34" charset="0"/>
              </a:rPr>
              <a:t>Clustering is an unsupervised machine learning task.</a:t>
            </a:r>
            <a:br>
              <a:rPr lang="en-US" sz="1600" b="0" i="0" dirty="0">
                <a:solidFill>
                  <a:srgbClr val="0A0A23"/>
                </a:solidFill>
                <a:effectLst/>
                <a:highlight>
                  <a:srgbClr val="FFFFFF"/>
                </a:highlight>
                <a:latin typeface="Arial Nova" panose="020B0504020202020204" pitchFamily="34" charset="0"/>
              </a:rPr>
            </a:br>
            <a:br>
              <a:rPr lang="en-US" sz="1600" b="0" i="0" dirty="0">
                <a:solidFill>
                  <a:srgbClr val="0A0A23"/>
                </a:solidFill>
                <a:effectLst/>
                <a:highlight>
                  <a:srgbClr val="FFFFFF"/>
                </a:highlight>
                <a:latin typeface="Arial Nova" panose="020B0504020202020204" pitchFamily="34" charset="0"/>
              </a:rPr>
            </a:br>
            <a:r>
              <a:rPr lang="en-US" sz="1600" b="0" i="0" dirty="0">
                <a:solidFill>
                  <a:srgbClr val="0A0A23"/>
                </a:solidFill>
                <a:effectLst/>
                <a:highlight>
                  <a:srgbClr val="FFFFFF"/>
                </a:highlight>
                <a:latin typeface="Arial Nova" panose="020B0504020202020204" pitchFamily="34" charset="0"/>
              </a:rPr>
              <a:t> A cluster is a group of data points that are similar to each </a:t>
            </a:r>
            <a:r>
              <a:rPr lang="en-US" sz="1400" b="0" i="0" dirty="0">
                <a:solidFill>
                  <a:srgbClr val="0A0A23"/>
                </a:solidFill>
                <a:effectLst/>
                <a:highlight>
                  <a:srgbClr val="FFFFFF"/>
                </a:highlight>
                <a:latin typeface="Arial Nova" panose="020B0504020202020204" pitchFamily="34" charset="0"/>
              </a:rPr>
              <a:t>other based on their relation to surrounding data points..</a:t>
            </a:r>
            <a:endParaRPr lang="en-US" sz="1400" dirty="0">
              <a:latin typeface="Arial Nova" panose="020B0504020202020204" pitchFamily="34" charset="0"/>
            </a:endParaRP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Picture 2" descr="Clustering in Machine Learning - Javatpoint">
            <a:extLst>
              <a:ext uri="{FF2B5EF4-FFF2-40B4-BE49-F238E27FC236}">
                <a16:creationId xmlns:a16="http://schemas.microsoft.com/office/drawing/2014/main" id="{63474F35-FAD2-48FC-8988-1F7AB8139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9355" y="4026311"/>
            <a:ext cx="3731342" cy="241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174089" y="2462980"/>
            <a:ext cx="7844309" cy="3097161"/>
          </a:xfrm>
        </p:spPr>
        <p:txBody>
          <a:bodyPr>
            <a:normAutofit/>
          </a:bodyPr>
          <a:lstStyle/>
          <a:p>
            <a:pPr algn="l" fontAlgn="base"/>
            <a:r>
              <a:rPr lang="en-US" sz="1800" b="0" i="0" dirty="0">
                <a:solidFill>
                  <a:srgbClr val="0A0A23"/>
                </a:solidFill>
                <a:effectLst/>
                <a:highlight>
                  <a:srgbClr val="FFFFFF"/>
                </a:highlight>
                <a:latin typeface="Lato" panose="020F0502020204030203" pitchFamily="34" charset="0"/>
              </a:rPr>
              <a:t>There are different types of clustering algorithms that handle all kinds of unique data</a:t>
            </a:r>
            <a:br>
              <a:rPr lang="en-US" b="0" i="0" dirty="0">
                <a:solidFill>
                  <a:srgbClr val="0A0A23"/>
                </a:solidFill>
                <a:effectLst/>
                <a:highlight>
                  <a:srgbClr val="FFFFFF"/>
                </a:highlight>
                <a:latin typeface="Lato" panose="020F0502020204030203" pitchFamily="34" charset="0"/>
              </a:rPr>
            </a:br>
            <a:br>
              <a:rPr lang="en-US" b="0" i="0" dirty="0">
                <a:solidFill>
                  <a:srgbClr val="0A0A23"/>
                </a:solidFill>
                <a:effectLst/>
                <a:highlight>
                  <a:srgbClr val="FFFFFF"/>
                </a:highlight>
                <a:latin typeface="Lato" panose="020F0502020204030203" pitchFamily="34" charset="0"/>
              </a:rPr>
            </a:br>
            <a:r>
              <a:rPr lang="en-US" sz="1600" b="0" i="0" dirty="0">
                <a:solidFill>
                  <a:srgbClr val="0A0A23"/>
                </a:solidFill>
                <a:effectLst/>
                <a:highlight>
                  <a:srgbClr val="FFFFFF"/>
                </a:highlight>
                <a:latin typeface="Lato" panose="020F0502020204030203" pitchFamily="34" charset="0"/>
              </a:rPr>
              <a:t>Density Based</a:t>
            </a:r>
            <a:br>
              <a:rPr lang="en-US" sz="1600" b="0" i="0" dirty="0">
                <a:solidFill>
                  <a:srgbClr val="0A0A23"/>
                </a:solidFill>
                <a:effectLst/>
                <a:highlight>
                  <a:srgbClr val="FFFFFF"/>
                </a:highlight>
                <a:latin typeface="Lato" panose="020F0502020204030203" pitchFamily="34" charset="0"/>
              </a:rPr>
            </a:br>
            <a:br>
              <a:rPr lang="en-US" sz="1600" b="0" i="0" dirty="0">
                <a:solidFill>
                  <a:srgbClr val="0A0A23"/>
                </a:solidFill>
                <a:effectLst/>
                <a:highlight>
                  <a:srgbClr val="FFFFFF"/>
                </a:highlight>
                <a:latin typeface="Lato" panose="020F0502020204030203" pitchFamily="34" charset="0"/>
              </a:rPr>
            </a:br>
            <a:r>
              <a:rPr lang="en-US" sz="1600" b="0" i="0" dirty="0">
                <a:solidFill>
                  <a:srgbClr val="0A0A23"/>
                </a:solidFill>
                <a:effectLst/>
                <a:highlight>
                  <a:srgbClr val="FFFFFF"/>
                </a:highlight>
                <a:latin typeface="Lato" panose="020F0502020204030203" pitchFamily="34" charset="0"/>
              </a:rPr>
              <a:t>Distribution Based</a:t>
            </a:r>
            <a:br>
              <a:rPr lang="en-US" sz="1600" b="0" i="0" dirty="0">
                <a:solidFill>
                  <a:srgbClr val="0A0A23"/>
                </a:solidFill>
                <a:effectLst/>
                <a:highlight>
                  <a:srgbClr val="FFFFFF"/>
                </a:highlight>
                <a:latin typeface="Lato" panose="020F0502020204030203" pitchFamily="34" charset="0"/>
              </a:rPr>
            </a:br>
            <a:br>
              <a:rPr lang="en-US" sz="1600" b="0" i="0" dirty="0">
                <a:solidFill>
                  <a:srgbClr val="0A0A23"/>
                </a:solidFill>
                <a:effectLst/>
                <a:highlight>
                  <a:srgbClr val="FFFFFF"/>
                </a:highlight>
                <a:latin typeface="Lato" panose="020F0502020204030203" pitchFamily="34" charset="0"/>
              </a:rPr>
            </a:br>
            <a:r>
              <a:rPr lang="en-US" sz="1600" b="0" i="0" dirty="0" err="1">
                <a:solidFill>
                  <a:srgbClr val="0A0A23"/>
                </a:solidFill>
                <a:effectLst/>
                <a:highlight>
                  <a:srgbClr val="FFFFFF"/>
                </a:highlight>
                <a:latin typeface="Lato" panose="020F0502020204030203" pitchFamily="34" charset="0"/>
              </a:rPr>
              <a:t>CeNtroid</a:t>
            </a:r>
            <a:r>
              <a:rPr lang="en-US" sz="1600" b="0" i="0" dirty="0">
                <a:solidFill>
                  <a:srgbClr val="0A0A23"/>
                </a:solidFill>
                <a:effectLst/>
                <a:highlight>
                  <a:srgbClr val="FFFFFF"/>
                </a:highlight>
                <a:latin typeface="Lato" panose="020F0502020204030203" pitchFamily="34" charset="0"/>
              </a:rPr>
              <a:t> Based</a:t>
            </a:r>
            <a:br>
              <a:rPr lang="en-US" sz="1600" b="0" i="0" dirty="0">
                <a:solidFill>
                  <a:srgbClr val="0A0A23"/>
                </a:solidFill>
                <a:effectLst/>
                <a:highlight>
                  <a:srgbClr val="FFFFFF"/>
                </a:highlight>
                <a:latin typeface="Lato" panose="020F0502020204030203" pitchFamily="34" charset="0"/>
              </a:rPr>
            </a:br>
            <a:br>
              <a:rPr lang="en-US" sz="1600" b="0" i="0" dirty="0">
                <a:solidFill>
                  <a:srgbClr val="0A0A23"/>
                </a:solidFill>
                <a:effectLst/>
                <a:highlight>
                  <a:srgbClr val="FFFFFF"/>
                </a:highlight>
                <a:latin typeface="Lato" panose="020F0502020204030203" pitchFamily="34" charset="0"/>
              </a:rPr>
            </a:br>
            <a:r>
              <a:rPr lang="en-US" sz="1600" b="0" i="0" dirty="0" err="1">
                <a:solidFill>
                  <a:srgbClr val="0A0A23"/>
                </a:solidFill>
                <a:effectLst/>
                <a:highlight>
                  <a:srgbClr val="FFFFFF"/>
                </a:highlight>
                <a:latin typeface="Lato" panose="020F0502020204030203" pitchFamily="34" charset="0"/>
              </a:rPr>
              <a:t>Hierarcial</a:t>
            </a:r>
            <a:r>
              <a:rPr lang="en-US" sz="1600" b="0" i="0" dirty="0">
                <a:solidFill>
                  <a:srgbClr val="0A0A23"/>
                </a:solidFill>
                <a:effectLst/>
                <a:highlight>
                  <a:srgbClr val="FFFFFF"/>
                </a:highlight>
                <a:latin typeface="Lato" panose="020F0502020204030203" pitchFamily="34" charset="0"/>
              </a:rPr>
              <a:t> Based</a:t>
            </a:r>
            <a:endParaRPr lang="en-US" sz="1600"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7769-D0BC-1C4F-A66C-AE88C7ACC6FE}"/>
              </a:ext>
            </a:extLst>
          </p:cNvPr>
          <p:cNvSpPr>
            <a:spLocks noGrp="1"/>
          </p:cNvSpPr>
          <p:nvPr>
            <p:ph type="ctrTitle"/>
          </p:nvPr>
        </p:nvSpPr>
        <p:spPr>
          <a:xfrm>
            <a:off x="4833694" y="544285"/>
            <a:ext cx="6594768" cy="1122283"/>
          </a:xfrm>
        </p:spPr>
        <p:txBody>
          <a:bodyPr/>
          <a:lstStyle/>
          <a:p>
            <a:r>
              <a:rPr lang="en-US" dirty="0"/>
              <a:t>CENTROID Based</a:t>
            </a:r>
          </a:p>
        </p:txBody>
      </p:sp>
      <p:sp>
        <p:nvSpPr>
          <p:cNvPr id="3" name="Subtitle 2">
            <a:extLst>
              <a:ext uri="{FF2B5EF4-FFF2-40B4-BE49-F238E27FC236}">
                <a16:creationId xmlns:a16="http://schemas.microsoft.com/office/drawing/2014/main" id="{F425F109-C529-A716-90EA-0E8D3C41BD54}"/>
              </a:ext>
            </a:extLst>
          </p:cNvPr>
          <p:cNvSpPr>
            <a:spLocks noGrp="1"/>
          </p:cNvSpPr>
          <p:nvPr>
            <p:ph type="subTitle" idx="1"/>
          </p:nvPr>
        </p:nvSpPr>
        <p:spPr>
          <a:xfrm>
            <a:off x="4829789" y="2144485"/>
            <a:ext cx="6594768" cy="3937084"/>
          </a:xfrm>
        </p:spPr>
        <p:txBody>
          <a:bodyPr/>
          <a:lstStyle/>
          <a:p>
            <a:r>
              <a:rPr lang="en-US" i="0" dirty="0">
                <a:solidFill>
                  <a:srgbClr val="474747"/>
                </a:solidFill>
                <a:effectLst/>
                <a:latin typeface="Google Sans"/>
              </a:rPr>
              <a:t> </a:t>
            </a:r>
            <a:r>
              <a:rPr lang="en-US" i="0" dirty="0">
                <a:solidFill>
                  <a:schemeClr val="bg1"/>
                </a:solidFill>
                <a:effectLst/>
                <a:latin typeface="Google Sans"/>
              </a:rPr>
              <a:t>A centroid is a data point that represents the center of the cluster.</a:t>
            </a:r>
          </a:p>
          <a:p>
            <a:r>
              <a:rPr lang="en-US" i="0" dirty="0">
                <a:solidFill>
                  <a:schemeClr val="bg1"/>
                </a:solidFill>
                <a:effectLst/>
                <a:latin typeface="Google Sans"/>
              </a:rPr>
              <a:t>Centroid-based clustering </a:t>
            </a:r>
            <a:r>
              <a:rPr lang="en-US" b="0" i="0" dirty="0">
                <a:solidFill>
                  <a:schemeClr val="bg1"/>
                </a:solidFill>
                <a:effectLst/>
                <a:latin typeface="Google Sans"/>
              </a:rPr>
              <a:t>organizes the data into non-hierarchical clusters.</a:t>
            </a:r>
          </a:p>
          <a:p>
            <a:r>
              <a:rPr lang="en-US" dirty="0">
                <a:solidFill>
                  <a:schemeClr val="bg1"/>
                </a:solidFill>
                <a:latin typeface="Google Sans"/>
              </a:rPr>
              <a:t>S</a:t>
            </a:r>
            <a:r>
              <a:rPr lang="en-US" b="0" i="0" dirty="0">
                <a:solidFill>
                  <a:schemeClr val="bg1"/>
                </a:solidFill>
                <a:effectLst/>
                <a:latin typeface="Google Sans"/>
              </a:rPr>
              <a:t>ensitive to initial conditions and outliers.</a:t>
            </a:r>
            <a:endParaRPr lang="en-US" dirty="0">
              <a:solidFill>
                <a:schemeClr val="bg1"/>
              </a:solidFill>
            </a:endParaRPr>
          </a:p>
        </p:txBody>
      </p:sp>
      <p:sp>
        <p:nvSpPr>
          <p:cNvPr id="4" name="Picture Placeholder 3">
            <a:extLst>
              <a:ext uri="{FF2B5EF4-FFF2-40B4-BE49-F238E27FC236}">
                <a16:creationId xmlns:a16="http://schemas.microsoft.com/office/drawing/2014/main" id="{EEF07207-9904-83C7-F318-B96A6ABEB160}"/>
              </a:ext>
            </a:extLst>
          </p:cNvPr>
          <p:cNvSpPr>
            <a:spLocks noGrp="1"/>
          </p:cNvSpPr>
          <p:nvPr>
            <p:ph type="pic" sz="quarter" idx="13"/>
          </p:nvPr>
        </p:nvSpPr>
        <p:spPr/>
        <p:txBody>
          <a:bodyPr/>
          <a:lstStyle/>
          <a:p>
            <a:endParaRPr lang="en-US" dirty="0"/>
          </a:p>
        </p:txBody>
      </p:sp>
    </p:spTree>
    <p:extLst>
      <p:ext uri="{BB962C8B-B14F-4D97-AF65-F5344CB8AC3E}">
        <p14:creationId xmlns:p14="http://schemas.microsoft.com/office/powerpoint/2010/main" val="1806983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E714-D988-06D5-6EDB-1956377E8631}"/>
              </a:ext>
            </a:extLst>
          </p:cNvPr>
          <p:cNvSpPr>
            <a:spLocks noGrp="1"/>
          </p:cNvSpPr>
          <p:nvPr>
            <p:ph type="ctrTitle"/>
          </p:nvPr>
        </p:nvSpPr>
        <p:spPr>
          <a:xfrm>
            <a:off x="4833694" y="544285"/>
            <a:ext cx="6594768" cy="679831"/>
          </a:xfrm>
        </p:spPr>
        <p:txBody>
          <a:bodyPr>
            <a:normAutofit fontScale="90000"/>
          </a:bodyPr>
          <a:lstStyle/>
          <a:p>
            <a:br>
              <a:rPr lang="en-US" dirty="0"/>
            </a:br>
            <a:r>
              <a:rPr lang="en-US" sz="2200" dirty="0"/>
              <a:t>Two centroid based algorithms are:</a:t>
            </a:r>
            <a:br>
              <a:rPr lang="en-US" sz="2200" dirty="0"/>
            </a:br>
            <a:endParaRPr lang="en-US" sz="1200" dirty="0"/>
          </a:p>
        </p:txBody>
      </p:sp>
      <p:sp>
        <p:nvSpPr>
          <p:cNvPr id="3" name="Subtitle 2">
            <a:extLst>
              <a:ext uri="{FF2B5EF4-FFF2-40B4-BE49-F238E27FC236}">
                <a16:creationId xmlns:a16="http://schemas.microsoft.com/office/drawing/2014/main" id="{99011CA7-811F-511A-4848-6EBBFD8F56FF}"/>
              </a:ext>
            </a:extLst>
          </p:cNvPr>
          <p:cNvSpPr>
            <a:spLocks noGrp="1"/>
          </p:cNvSpPr>
          <p:nvPr>
            <p:ph type="subTitle" idx="1"/>
          </p:nvPr>
        </p:nvSpPr>
        <p:spPr>
          <a:xfrm>
            <a:off x="4829789" y="1224117"/>
            <a:ext cx="6594768" cy="4857452"/>
          </a:xfrm>
        </p:spPr>
        <p:txBody>
          <a:bodyPr/>
          <a:lstStyle/>
          <a:p>
            <a:r>
              <a:rPr lang="en-US" sz="2400" dirty="0"/>
              <a:t>1.Kmeans-numerical data</a:t>
            </a:r>
          </a:p>
          <a:p>
            <a:endParaRPr lang="en-US" dirty="0"/>
          </a:p>
          <a:p>
            <a:endParaRPr lang="en-US" dirty="0"/>
          </a:p>
          <a:p>
            <a:endParaRPr lang="en-US" dirty="0"/>
          </a:p>
          <a:p>
            <a:endParaRPr lang="en-US" dirty="0"/>
          </a:p>
          <a:p>
            <a:endParaRPr lang="en-US" dirty="0"/>
          </a:p>
          <a:p>
            <a:r>
              <a:rPr lang="en-US" dirty="0"/>
              <a:t>2.K mode-categorical data</a:t>
            </a:r>
          </a:p>
        </p:txBody>
      </p:sp>
      <p:sp>
        <p:nvSpPr>
          <p:cNvPr id="4" name="Picture Placeholder 3">
            <a:extLst>
              <a:ext uri="{FF2B5EF4-FFF2-40B4-BE49-F238E27FC236}">
                <a16:creationId xmlns:a16="http://schemas.microsoft.com/office/drawing/2014/main" id="{EF6A7834-DC91-BAE3-A55D-3899046DE01A}"/>
              </a:ext>
            </a:extLst>
          </p:cNvPr>
          <p:cNvSpPr>
            <a:spLocks noGrp="1"/>
          </p:cNvSpPr>
          <p:nvPr>
            <p:ph type="pic" sz="quarter" idx="13"/>
          </p:nvPr>
        </p:nvSpPr>
        <p:spPr/>
        <p:txBody>
          <a:bodyPr/>
          <a:lstStyle/>
          <a:p>
            <a:endParaRPr lang="en-US"/>
          </a:p>
        </p:txBody>
      </p:sp>
      <p:pic>
        <p:nvPicPr>
          <p:cNvPr id="5" name="Picture 2" descr="Introduction to K-means clustering | by ...">
            <a:extLst>
              <a:ext uri="{FF2B5EF4-FFF2-40B4-BE49-F238E27FC236}">
                <a16:creationId xmlns:a16="http://schemas.microsoft.com/office/drawing/2014/main" id="{61CEC02D-4BBF-AC2E-4863-28ACEA504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129" y="2248238"/>
            <a:ext cx="3911548" cy="269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6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272980" cy="563978"/>
          </a:xfrm>
        </p:spPr>
        <p:txBody>
          <a:bodyPr>
            <a:normAutofit fontScale="90000"/>
          </a:bodyPr>
          <a:lstStyle/>
          <a:p>
            <a:r>
              <a:rPr lang="en-US" dirty="0"/>
              <a:t>Density Based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1" y="1460090"/>
            <a:ext cx="6479457" cy="1968910"/>
          </a:xfrm>
        </p:spPr>
        <p:txBody>
          <a:bodyPr vert="horz" lIns="91440" tIns="45720" rIns="91440" bIns="45720" rtlCol="0" anchor="t">
            <a:normAutofit/>
          </a:bodyPr>
          <a:lstStyle/>
          <a:p>
            <a:endParaRPr lang="en-US" b="0" i="0" dirty="0">
              <a:effectLst/>
              <a:latin typeface="Lato" panose="020F0502020204030203" pitchFamily="34" charset="0"/>
            </a:endParaRPr>
          </a:p>
          <a:p>
            <a:r>
              <a:rPr lang="en-US" b="0" i="0" dirty="0">
                <a:effectLst/>
                <a:latin typeface="Lato" panose="020F0502020204030203" pitchFamily="34" charset="0"/>
              </a:rPr>
              <a:t>Data is grouped by areas of high concentrations of data points surrounded by areas of low concentrations of data points</a:t>
            </a:r>
            <a:r>
              <a:rPr lang="en-US" b="0" i="0" dirty="0">
                <a:effectLst/>
                <a:highlight>
                  <a:srgbClr val="C0C0C0"/>
                </a:highlight>
                <a:latin typeface="Lato" panose="020F0502020204030203" pitchFamily="34" charset="0"/>
              </a:rPr>
              <a:t>.</a:t>
            </a:r>
          </a:p>
          <a:p>
            <a:endParaRPr lang="en-US" dirty="0">
              <a:latin typeface="Lato" panose="020F0502020204030203" pitchFamily="34" charset="0"/>
            </a:endParaRPr>
          </a:p>
          <a:p>
            <a:r>
              <a:rPr lang="en-US" b="0" i="0" dirty="0">
                <a:effectLst/>
                <a:latin typeface="Lato" panose="020F0502020204030203" pitchFamily="34" charset="0"/>
              </a:rPr>
              <a:t> Clusters can be any shape. </a:t>
            </a: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3074" name="Picture 2">
            <a:extLst>
              <a:ext uri="{FF2B5EF4-FFF2-40B4-BE49-F238E27FC236}">
                <a16:creationId xmlns:a16="http://schemas.microsoft.com/office/drawing/2014/main" id="{F51EC8B8-9C67-1EC3-DEB9-4C5B50E13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3725197"/>
            <a:ext cx="6325852" cy="313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1AF53E-6BC6-8F16-1EE6-CDB0539092D6}"/>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4" name="Content Placeholder 3">
            <a:extLst>
              <a:ext uri="{FF2B5EF4-FFF2-40B4-BE49-F238E27FC236}">
                <a16:creationId xmlns:a16="http://schemas.microsoft.com/office/drawing/2014/main" id="{414D8259-69C0-6614-139F-B05611DB6388}"/>
              </a:ext>
            </a:extLst>
          </p:cNvPr>
          <p:cNvSpPr>
            <a:spLocks noGrp="1"/>
          </p:cNvSpPr>
          <p:nvPr>
            <p:ph sz="half" idx="14"/>
          </p:nvPr>
        </p:nvSpPr>
        <p:spPr>
          <a:xfrm>
            <a:off x="762001" y="1519084"/>
            <a:ext cx="6597372" cy="4835996"/>
          </a:xfrm>
        </p:spPr>
        <p:txBody>
          <a:bodyPr/>
          <a:lstStyle/>
          <a:p>
            <a:r>
              <a:rPr lang="en-US" sz="2000" dirty="0"/>
              <a:t>1.DBSCAN Algorithm</a:t>
            </a:r>
            <a:br>
              <a:rPr lang="en-US" sz="1800" dirty="0"/>
            </a:br>
            <a:r>
              <a:rPr lang="en-US" sz="1800" cap="none" dirty="0"/>
              <a:t> </a:t>
            </a:r>
            <a:r>
              <a:rPr lang="en-US" sz="1600" cap="none" dirty="0"/>
              <a:t>Data points movement based on Euclidean </a:t>
            </a:r>
            <a:r>
              <a:rPr lang="en-US" sz="1600" cap="none" dirty="0" err="1"/>
              <a:t>diatance</a:t>
            </a:r>
            <a:br>
              <a:rPr lang="en-US" sz="1800" dirty="0"/>
            </a:br>
            <a:br>
              <a:rPr lang="en-US" sz="1800" dirty="0"/>
            </a:br>
            <a:r>
              <a:rPr lang="en-US" sz="2000" dirty="0"/>
              <a:t>2.Mean Shift Algorithm</a:t>
            </a:r>
            <a:br>
              <a:rPr lang="en-US" sz="1800" dirty="0"/>
            </a:br>
            <a:r>
              <a:rPr lang="en-US" sz="1800" dirty="0"/>
              <a:t>Data Point movement based on mean shift vector</a:t>
            </a:r>
            <a:br>
              <a:rPr lang="en-US" sz="1800" dirty="0"/>
            </a:br>
            <a:br>
              <a:rPr lang="en-US" sz="1800" dirty="0"/>
            </a:br>
            <a:r>
              <a:rPr lang="en-US" sz="2000" dirty="0"/>
              <a:t>3.Affinity Based Algorithm</a:t>
            </a:r>
            <a:br>
              <a:rPr lang="en-US" sz="1800" dirty="0"/>
            </a:br>
            <a:r>
              <a:rPr lang="en-US" sz="1800" dirty="0"/>
              <a:t>Data point movement based on similarity matrix, availability matrix, responsibility matrix.</a:t>
            </a:r>
          </a:p>
          <a:p>
            <a:r>
              <a:rPr lang="en-US" dirty="0"/>
              <a:t>4.OPTICS Algorithm</a:t>
            </a:r>
          </a:p>
          <a:p>
            <a:r>
              <a:rPr lang="en-US" dirty="0"/>
              <a:t>Each Data point is associated with Reachability Distance.</a:t>
            </a:r>
          </a:p>
        </p:txBody>
      </p:sp>
    </p:spTree>
    <p:extLst>
      <p:ext uri="{BB962C8B-B14F-4D97-AF65-F5344CB8AC3E}">
        <p14:creationId xmlns:p14="http://schemas.microsoft.com/office/powerpoint/2010/main" val="78311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272980" cy="563978"/>
          </a:xfrm>
        </p:spPr>
        <p:txBody>
          <a:bodyPr>
            <a:normAutofit fontScale="90000"/>
          </a:bodyPr>
          <a:lstStyle/>
          <a:p>
            <a:r>
              <a:rPr lang="en-US" dirty="0"/>
              <a:t>Distribution Based</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870154" y="2064774"/>
            <a:ext cx="6489495" cy="4289989"/>
          </a:xfrm>
        </p:spPr>
        <p:txBody>
          <a:bodyPr vert="horz" lIns="91440" tIns="45720" rIns="91440" bIns="45720" rtlCol="0" anchor="t">
            <a:normAutofit/>
          </a:bodyPr>
          <a:lstStyle/>
          <a:p>
            <a:r>
              <a:rPr lang="en-US" b="0" i="0" dirty="0">
                <a:solidFill>
                  <a:srgbClr val="0A0A23"/>
                </a:solidFill>
                <a:effectLst/>
                <a:latin typeface="Lato" panose="020F0502020204030203" pitchFamily="34" charset="0"/>
              </a:rPr>
              <a:t>All the data points are considered parts of a cluster based on the probability that they belong to a given cluster. </a:t>
            </a:r>
          </a:p>
          <a:p>
            <a:endParaRPr lang="en-US" sz="2400" dirty="0">
              <a:solidFill>
                <a:srgbClr val="0A0A23"/>
              </a:solidFill>
              <a:latin typeface="Lato" panose="020F0502020204030203" pitchFamily="34" charset="0"/>
            </a:endParaRPr>
          </a:p>
          <a:p>
            <a:r>
              <a:rPr lang="en-US" sz="2400" dirty="0">
                <a:solidFill>
                  <a:srgbClr val="0A0A23"/>
                </a:solidFill>
                <a:latin typeface="Lato" panose="020F0502020204030203" pitchFamily="34" charset="0"/>
              </a:rPr>
              <a:t>1.Gaussian Mixture Model</a:t>
            </a:r>
          </a:p>
          <a:p>
            <a:r>
              <a:rPr lang="en-US" dirty="0">
                <a:solidFill>
                  <a:srgbClr val="0A0A23"/>
                </a:solidFill>
                <a:latin typeface="Lato" panose="020F0502020204030203" pitchFamily="34" charset="0"/>
              </a:rPr>
              <a:t>Each Gaussian Mixture  distribution represents a cluster.</a:t>
            </a:r>
          </a:p>
          <a:p>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Ability to handle overlapping clusters, model the covariance structure of the data, and provide probabilistic cluster assignments for each data point. </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0324186"/>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{3925EE32-16A6-437C-82E7-81398B920F80}tf33968143_win32</Template>
  <TotalTime>4431</TotalTime>
  <Words>436</Words>
  <Application>Microsoft Office PowerPoint</Application>
  <PresentationFormat>Widescreen</PresentationFormat>
  <Paragraphs>55</Paragraphs>
  <Slides>12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Arial Nova</vt:lpstr>
      <vt:lpstr>Avenir Next LT Pro</vt:lpstr>
      <vt:lpstr>Calibri</vt:lpstr>
      <vt:lpstr>Google Sans</vt:lpstr>
      <vt:lpstr>Lato</vt:lpstr>
      <vt:lpstr>Nunito</vt:lpstr>
      <vt:lpstr>Verdana</vt:lpstr>
      <vt:lpstr>Custom</vt:lpstr>
      <vt:lpstr>Clustering algorithms</vt:lpstr>
      <vt:lpstr>Agenda</vt:lpstr>
      <vt:lpstr>Clustering is an unsupervised machine learning task.   A cluster is a group of data points that are similar to each other based on their relation to surrounding data points..</vt:lpstr>
      <vt:lpstr>There are different types of clustering algorithms that handle all kinds of unique data  Density Based  Distribution Based  CeNtroid Based  Hierarcial Based</vt:lpstr>
      <vt:lpstr>CENTROID Based</vt:lpstr>
      <vt:lpstr> Two centroid based algorithms are: </vt:lpstr>
      <vt:lpstr>Density Based</vt:lpstr>
      <vt:lpstr>PowerPoint Presentation</vt:lpstr>
      <vt:lpstr>Distribution Based</vt:lpstr>
      <vt:lpstr>Hierarchial Based   builds a tree of clusters so everything is organized between the clusters.  The 'ward' method is used to calculate the distances between the clusters. It minimizes the variance of the distances between the clusters being merged.   Dendrogram shows the hierarchical relationship .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Faizal Ahmed</dc:creator>
  <cp:lastModifiedBy>Faizal Ahmed</cp:lastModifiedBy>
  <cp:revision>6</cp:revision>
  <dcterms:created xsi:type="dcterms:W3CDTF">2024-08-05T06:27:27Z</dcterms:created>
  <dcterms:modified xsi:type="dcterms:W3CDTF">2024-08-08T08:18:52Z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